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742A"/>
    <a:srgbClr val="000000"/>
    <a:srgbClr val="F2F2F2"/>
    <a:srgbClr val="C4C4C4"/>
    <a:srgbClr val="E7E7E7"/>
    <a:srgbClr val="003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6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7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9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3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1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9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8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2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A026-FA9C-4F08-B126-1D936955830A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361CB-515B-4314-A7BE-3E498893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5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827"/>
          <a:stretch/>
        </p:blipFill>
        <p:spPr>
          <a:xfrm>
            <a:off x="0" y="815703"/>
            <a:ext cx="7772400" cy="37162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471502"/>
            <a:ext cx="7772400" cy="576072"/>
          </a:xfrm>
          <a:prstGeom prst="rect">
            <a:avLst/>
          </a:prstGeom>
          <a:solidFill>
            <a:srgbClr val="00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9613245"/>
            <a:ext cx="7772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800.598.2929  |  www.CustomDesignBenefits.com</a:t>
            </a:r>
            <a:endParaRPr lang="en-US" sz="10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58889" y="9384295"/>
            <a:ext cx="7974419" cy="91440"/>
          </a:xfrm>
          <a:prstGeom prst="rect">
            <a:avLst/>
          </a:prstGeom>
          <a:solidFill>
            <a:srgbClr val="49742A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7772400" cy="731520"/>
          </a:xfrm>
          <a:prstGeom prst="rect">
            <a:avLst/>
          </a:prstGeom>
          <a:solidFill>
            <a:srgbClr val="00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273" y="94132"/>
            <a:ext cx="2743200" cy="540754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-103337" y="725834"/>
            <a:ext cx="7974419" cy="91440"/>
          </a:xfrm>
          <a:prstGeom prst="rect">
            <a:avLst/>
          </a:prstGeom>
          <a:solidFill>
            <a:srgbClr val="49742A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-24002" y="810209"/>
            <a:ext cx="7796402" cy="3733210"/>
          </a:xfrm>
          <a:prstGeom prst="rect">
            <a:avLst/>
          </a:prstGeom>
          <a:solidFill>
            <a:srgbClr val="F2F2F2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88334" y="1170601"/>
            <a:ext cx="7831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49742A"/>
                </a:solidFill>
                <a:latin typeface="Georgia" panose="02040502050405020303" pitchFamily="18" charset="0"/>
              </a:rPr>
              <a:t>What do you do when reasonable efforts fail</a:t>
            </a:r>
          </a:p>
          <a:p>
            <a:pPr algn="ctr"/>
            <a:r>
              <a:rPr lang="en-US" b="1" i="1" dirty="0" smtClean="0">
                <a:solidFill>
                  <a:srgbClr val="49742A"/>
                </a:solidFill>
                <a:latin typeface="Georgia" panose="02040502050405020303" pitchFamily="18" charset="0"/>
              </a:rPr>
              <a:t>to resolve a balance bill?</a:t>
            </a:r>
            <a:endParaRPr lang="en-US" b="1" i="1" dirty="0">
              <a:solidFill>
                <a:srgbClr val="49742A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869" y="2081067"/>
            <a:ext cx="70786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rely on </a:t>
            </a:r>
            <a:r>
              <a:rPr lang="en-US" sz="1600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Defender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protect you against unjust claims costs and fiduciary liability, while protecting your employees against balance billing. 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TrueCost, Custom Design Benefits works with The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Group to resolve balance bills by negotiating with the provider to write off the balance bill, negotiating a settlement or providing an actual payment which the provider accepts.  When additional assistance is needed, that’s when Patient Defender comes in.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28707" y="4610619"/>
            <a:ext cx="3114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Defender is engaged when</a:t>
            </a:r>
            <a:endParaRPr lang="en-US" sz="1350" b="1" dirty="0">
              <a:solidFill>
                <a:srgbClr val="4974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412" y="4985596"/>
            <a:ext cx="731520" cy="731520"/>
          </a:xfrm>
          <a:prstGeom prst="rect">
            <a:avLst/>
          </a:prstGeom>
        </p:spPr>
      </p:pic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5351918" y="5028490"/>
            <a:ext cx="640080" cy="640080"/>
            <a:chOff x="5017853" y="3247987"/>
            <a:chExt cx="914400" cy="91440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749" y="3402405"/>
              <a:ext cx="548640" cy="548640"/>
            </a:xfrm>
            <a:prstGeom prst="rect">
              <a:avLst/>
            </a:prstGeom>
          </p:spPr>
        </p:pic>
        <p:sp>
          <p:nvSpPr>
            <p:cNvPr id="24" name="Oval 23"/>
            <p:cNvSpPr/>
            <p:nvPr/>
          </p:nvSpPr>
          <p:spPr>
            <a:xfrm>
              <a:off x="5017853" y="3247987"/>
              <a:ext cx="914400" cy="914400"/>
            </a:xfrm>
            <a:prstGeom prst="ellipse">
              <a:avLst/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437149" y="5794635"/>
            <a:ext cx="246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has taken legal</a:t>
            </a:r>
          </a:p>
          <a:p>
            <a:pPr algn="ctr"/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against the patient</a:t>
            </a:r>
            <a:endParaRPr lang="en-US" sz="1350" b="1" dirty="0">
              <a:solidFill>
                <a:srgbClr val="4974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4150" y="5897641"/>
            <a:ext cx="388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US" sz="1350" b="1" dirty="0">
              <a:solidFill>
                <a:srgbClr val="4974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5881" y="5813345"/>
            <a:ext cx="2886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is in collections and balance bill is $2,500 or more</a:t>
            </a:r>
            <a:endParaRPr lang="en-US" sz="1350" b="1" dirty="0">
              <a:solidFill>
                <a:srgbClr val="4974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6868" y="6424075"/>
            <a:ext cx="7114565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Patient Defender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law firm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is placed on retainer to represent and defend the patient.  </a:t>
            </a:r>
            <a:endParaRPr lang="en-US" sz="13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the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pursuit of, or defense against, legal appeals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Covers attorney fees which can cost between $10,000 and $15,000 per case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Phia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Group protects the plan while the patient enjoys independent counsel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and plan consent ensures cooperation and no conflict of interest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Attorneys have researched the best approach in every state to ensure compliance</a:t>
            </a:r>
          </a:p>
        </p:txBody>
      </p: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248548" y="8343830"/>
            <a:ext cx="1703359" cy="914400"/>
            <a:chOff x="4603750" y="5626604"/>
            <a:chExt cx="2641600" cy="1872746"/>
          </a:xfrm>
        </p:grpSpPr>
        <p:sp>
          <p:nvSpPr>
            <p:cNvPr id="30" name="Rectangle 29"/>
            <p:cNvSpPr/>
            <p:nvPr/>
          </p:nvSpPr>
          <p:spPr>
            <a:xfrm>
              <a:off x="4603750" y="5626604"/>
              <a:ext cx="2514600" cy="18727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71896" y="6195000"/>
              <a:ext cx="1828800" cy="1099688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4603750" y="5718087"/>
              <a:ext cx="2641600" cy="7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Learn 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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Plan 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 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Save 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</a:t>
              </a:r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Protect</a:t>
              </a:r>
              <a:endParaRPr lang="en-US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933697" y="8343830"/>
            <a:ext cx="53251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Ancillary litigation cost are not covered.  The plan is responsible for any additional approved negotiated payments, or amounts a court of law deems payable should the patient lose.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33697" y="8977726"/>
            <a:ext cx="5496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4974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Custom Design Benefits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 learn more about Patient Defender.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2828</TotalTime>
  <Words>248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Symbol</vt:lpstr>
      <vt:lpstr>Office Theme</vt:lpstr>
      <vt:lpstr>PowerPoint Presentation</vt:lpstr>
    </vt:vector>
  </TitlesOfParts>
  <Company>Custom Design Benefits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 Carmack</dc:creator>
  <cp:lastModifiedBy>Barb Carmack</cp:lastModifiedBy>
  <cp:revision>57</cp:revision>
  <cp:lastPrinted>2021-04-26T20:39:15Z</cp:lastPrinted>
  <dcterms:created xsi:type="dcterms:W3CDTF">2021-04-14T18:42:57Z</dcterms:created>
  <dcterms:modified xsi:type="dcterms:W3CDTF">2021-04-27T13:55:22Z</dcterms:modified>
</cp:coreProperties>
</file>